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77" r:id="rId4"/>
    <p:sldId id="278" r:id="rId5"/>
    <p:sldId id="291" r:id="rId6"/>
    <p:sldId id="279" r:id="rId7"/>
    <p:sldId id="281" r:id="rId8"/>
    <p:sldId id="292" r:id="rId9"/>
    <p:sldId id="282" r:id="rId10"/>
    <p:sldId id="293" r:id="rId11"/>
    <p:sldId id="283" r:id="rId12"/>
    <p:sldId id="273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2FA"/>
    <a:srgbClr val="E4EEF0"/>
    <a:srgbClr val="E4E4E4"/>
    <a:srgbClr val="F9F9F9"/>
    <a:srgbClr val="24808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74749"/>
            <a:ext cx="87559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«Проблемные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возникающие при осуществлении контрольно-надзорной деятельности за безопасной эксплуатацией объектов трубопроводного транспорта,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газопотребления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газораспределения»»</a:t>
            </a: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1979712" y="22717"/>
            <a:ext cx="7027780" cy="111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Сибирское управление Федеральной службы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экологическому, технологическому и атомному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</a:t>
            </a: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3419872" y="6196357"/>
            <a:ext cx="2333600" cy="64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Кемерово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 ноября 2018 год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005064"/>
            <a:ext cx="835292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 за объектами  трубопроводного транспорта, </a:t>
            </a:r>
          </a:p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газопотребления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газораспределения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управления Ростехнадзора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Жданова Дмитрия Сергеевича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809" y="-1193948"/>
            <a:ext cx="5228882" cy="392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9" y="116428"/>
            <a:ext cx="1152128" cy="13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428"/>
            <a:ext cx="1152128" cy="130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9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99338" y="3638102"/>
            <a:ext cx="777686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граждан: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лиц: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20000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30000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лиц: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200000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300000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</p:txBody>
      </p:sp>
      <p:pic>
        <p:nvPicPr>
          <p:cNvPr id="2050" name="Picture 2" descr="http://www.rsn-msk.ru/files/news/news_1512539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649" y="133787"/>
            <a:ext cx="275135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603" y="798196"/>
            <a:ext cx="63367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«Правил охраны газораспределительных сетей» предусмотрен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штраф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ч.1 ст.9.1 КоАП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РФ: </a:t>
            </a:r>
          </a:p>
        </p:txBody>
      </p:sp>
      <p:pic>
        <p:nvPicPr>
          <p:cNvPr id="5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02" y="3429000"/>
            <a:ext cx="684735" cy="7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02" y="4332336"/>
            <a:ext cx="684735" cy="7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218" y="-747464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fsetan_emblema2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" y="10209"/>
            <a:ext cx="696806" cy="7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03" y="5077826"/>
            <a:ext cx="684735" cy="7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1863" y="6488668"/>
            <a:ext cx="1037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10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7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Примеры нарушения охранных зон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5584410" cy="31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20820"/>
            <a:ext cx="4332451" cy="283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3629"/>
            <a:ext cx="3960440" cy="285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1863" y="6488668"/>
            <a:ext cx="1037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11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fsetan_emblema2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017" y="620688"/>
            <a:ext cx="1656184" cy="187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19672" y="2277836"/>
            <a:ext cx="5984875" cy="233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863" y="6488668"/>
            <a:ext cx="1037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025934"/>
              </p:ext>
            </p:extLst>
          </p:nvPr>
        </p:nvGraphicFramePr>
        <p:xfrm>
          <a:off x="647564" y="2276872"/>
          <a:ext cx="7920879" cy="3315663"/>
        </p:xfrm>
        <a:graphic>
          <a:graphicData uri="http://schemas.openxmlformats.org/drawingml/2006/table">
            <a:tbl>
              <a:tblPr firstRow="1" firstCol="1" bandRow="1"/>
              <a:tblGrid>
                <a:gridCol w="2339841"/>
                <a:gridCol w="1113247"/>
                <a:gridCol w="1279050"/>
                <a:gridCol w="985933"/>
                <a:gridCol w="1101404"/>
                <a:gridCol w="1101404"/>
              </a:tblGrid>
              <a:tr h="32948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Территориальные подразделения отдела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Кол-во ОПО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Класс опасности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І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ІІ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ІІІ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І</a:t>
                      </a:r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V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чрезвычайно высокая опасность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высокая опасность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средняя опасность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низкая опасность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Новосибирск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813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762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Томск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324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292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Омск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624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559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Кемерово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233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225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Алтай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880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681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196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Итого: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2854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2519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321</a:t>
                      </a:r>
                    </a:p>
                  </a:txBody>
                  <a:tcPr marL="5011" marR="5011" marT="50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891480"/>
            <a:ext cx="3829119" cy="2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041"/>
            <a:ext cx="648072" cy="73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51520" y="33265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/>
                <a:ea typeface="Times New Roman"/>
              </a:rPr>
              <a:t>Количество поднадзорных </a:t>
            </a:r>
          </a:p>
          <a:p>
            <a:pPr algn="ctr"/>
            <a:r>
              <a:rPr lang="ru-RU" sz="2000" b="1" dirty="0" smtClean="0">
                <a:latin typeface="Times New Roman"/>
                <a:ea typeface="Times New Roman"/>
              </a:rPr>
              <a:t>отделу </a:t>
            </a:r>
            <a:r>
              <a:rPr lang="ru-RU" sz="2000" b="1" dirty="0">
                <a:latin typeface="Times New Roman"/>
                <a:ea typeface="Times New Roman"/>
              </a:rPr>
              <a:t>по надзору за объектами  трубопроводного транспорта, </a:t>
            </a:r>
          </a:p>
          <a:p>
            <a:pPr algn="ctr"/>
            <a:r>
              <a:rPr lang="ru-RU" sz="2000" b="1" dirty="0" err="1">
                <a:latin typeface="Times New Roman"/>
                <a:ea typeface="Times New Roman"/>
              </a:rPr>
              <a:t>газопотребления</a:t>
            </a:r>
            <a:r>
              <a:rPr lang="ru-RU" sz="2000" b="1" dirty="0">
                <a:latin typeface="Times New Roman"/>
                <a:ea typeface="Times New Roman"/>
              </a:rPr>
              <a:t> и газораспределения </a:t>
            </a:r>
          </a:p>
          <a:p>
            <a:pPr algn="ctr"/>
            <a:r>
              <a:rPr lang="ru-RU" sz="2000" b="1" dirty="0" smtClean="0">
                <a:latin typeface="Times New Roman"/>
                <a:ea typeface="Times New Roman"/>
              </a:rPr>
              <a:t>опасных </a:t>
            </a:r>
            <a:r>
              <a:rPr lang="ru-RU" sz="2000" b="1" dirty="0">
                <a:latin typeface="Times New Roman"/>
                <a:ea typeface="Times New Roman"/>
              </a:rPr>
              <a:t>производственных объектов по классам опасности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21863" y="6488668"/>
            <a:ext cx="893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2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2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280920" cy="5904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надзорной деятельности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9 месяцев 2018 года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08181" y="1412776"/>
            <a:ext cx="8229600" cy="4389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635" indent="45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spc="-5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 9 месяцев 2018 год проведено </a:t>
            </a:r>
            <a:r>
              <a:rPr lang="ru-RU" sz="1600" b="1" u="sng" spc="-5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735</a:t>
            </a:r>
            <a:r>
              <a:rPr lang="ru-RU" sz="1600" spc="-5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проверок предприятий, организаций и индивидуальных предпринимателей, эксплуати</a:t>
            </a:r>
            <a:r>
              <a:rPr lang="ru-RU" sz="1600" spc="-5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рующих опасные производственные объекты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из них: </a:t>
            </a:r>
            <a:r>
              <a:rPr lang="ru-RU" sz="1600" b="1" u="sng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79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плановых и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653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внеплановых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(из которых </a:t>
            </a:r>
            <a:r>
              <a:rPr lang="ru-RU" sz="1600" b="1" u="sng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110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проверка в рамках исполнения предписаний). </a:t>
            </a:r>
            <a:endParaRPr lang="ru-RU" sz="16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0" marR="635" indent="4500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600" spc="-5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0" marR="635" indent="45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spc="-5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ходе проведенных проверок выявлено </a:t>
            </a:r>
            <a:r>
              <a:rPr lang="ru-RU" sz="1600" b="1" u="sng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1075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нарушений требований ФЗ, Правил </a:t>
            </a:r>
            <a:r>
              <a:rPr lang="ru-RU" sz="1600" spc="-5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и Норм.</a:t>
            </a:r>
            <a:endParaRPr lang="ru-RU" sz="16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0" marR="195580" indent="450000" algn="just"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  <a:tab pos="6286500" algn="l"/>
              </a:tabLst>
            </a:pP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За 9 месяцев </a:t>
            </a:r>
            <a:r>
              <a:rPr lang="ru-RU" sz="1600" spc="-5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2018 </a:t>
            </a:r>
            <a:r>
              <a:rPr lang="ru-RU" sz="1600" spc="-5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года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назначено административных наказаний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– 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213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в том числе:</a:t>
            </a:r>
            <a:endParaRPr lang="ru-RU" sz="16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0" marR="19558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●</a:t>
            </a:r>
            <a:r>
              <a:rPr lang="ru-RU" sz="16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административное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приостановление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деятельности 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14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600" dirty="0">
              <a:solidFill>
                <a:schemeClr val="bg1"/>
              </a:solidFill>
              <a:latin typeface="Calibri"/>
              <a:ea typeface="Times New Roman"/>
              <a:cs typeface="Times New Roman"/>
            </a:endParaRPr>
          </a:p>
          <a:p>
            <a:pPr marL="0" marR="19558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●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штрафов 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1600" b="1" u="sng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164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в том числе: </a:t>
            </a:r>
            <a:endParaRPr lang="ru-RU" sz="16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0" marR="19558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- на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гражданина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 на сумму 4 </a:t>
            </a:r>
            <a:r>
              <a:rPr lang="ru-RU" sz="16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т.р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.,                           </a:t>
            </a:r>
            <a:endParaRPr lang="ru-RU" sz="16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0" marR="19558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- на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должностных лиц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–  94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на сумму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2,1 млн.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руб.; </a:t>
            </a:r>
            <a:endParaRPr lang="ru-RU" sz="16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0" marR="19558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- на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юридических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лиц  – 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67 на сумму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13,9 млн. </a:t>
            </a:r>
            <a:r>
              <a:rPr lang="ru-RU" sz="16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руб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 </a:t>
            </a:r>
            <a:endParaRPr lang="ru-RU" sz="16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0" marR="19558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●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предупреждений - 35</a:t>
            </a:r>
            <a:endParaRPr lang="ru-RU" sz="16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0" marR="195580" indent="4500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</a:endParaRPr>
          </a:p>
          <a:p>
            <a:pPr marL="0" marR="195580" indent="4500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Общая 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сумма наложенных штрафов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16,2 млн. руб</a:t>
            </a:r>
            <a:r>
              <a:rPr lang="ru-RU" sz="1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891480"/>
            <a:ext cx="3829119" cy="2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041"/>
            <a:ext cx="648072" cy="73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rsn-msk.ru/files/news/news_15125396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06" y="3802292"/>
            <a:ext cx="2993463" cy="250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1863" y="6488668"/>
            <a:ext cx="893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3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0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u="sng" dirty="0" smtClean="0">
                <a:latin typeface="Times New Roman"/>
                <a:ea typeface="Calibri"/>
              </a:rPr>
              <a:t>Наиболее </a:t>
            </a:r>
            <a:r>
              <a:rPr lang="ru-RU" sz="2800" b="1" u="sng" dirty="0">
                <a:latin typeface="Times New Roman"/>
                <a:ea typeface="Calibri"/>
              </a:rPr>
              <a:t>часто </a:t>
            </a:r>
            <a:r>
              <a:rPr lang="ru-RU" sz="2800" b="1" u="sng" dirty="0" smtClean="0">
                <a:latin typeface="Times New Roman"/>
                <a:ea typeface="Calibri"/>
              </a:rPr>
              <a:t>выявляемые нарушения</a:t>
            </a:r>
            <a:endParaRPr lang="ru-RU" sz="28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692696"/>
            <a:ext cx="8229600" cy="60486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мероприятий, направленных на продление срока службы оборудования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ограничений установленных для охранных зон газопроводов (устройство свалок, проведение земляных работ без согласования собственниками);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эксплуатационной документации не в полном объеме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принятого в установленном порядке оборудования и газопроводов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в срок до 01 апреля  в соответствии со ст. 11 Федерального закона «О промышленной безопасности опасных производственных объектов» отчета об организации и осуществлении производственного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опасного производственного объекта без специального разрешения - лицензии на эксплуатацию взрывопожароопасного производственного объекта 1,2,3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класса;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отсутствие предусмотренных требованиями ст. 15 Федерального закона «О промышленной безопасности опасных производственных объектов» договоров обязательного  страхования гражданской ответственности за причинение вреда в результате аварии или инцидента третьим лицам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421585" cy="3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0768"/>
            <a:ext cx="421585" cy="3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" y="2276872"/>
            <a:ext cx="421585" cy="3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" y="2708920"/>
            <a:ext cx="421585" cy="3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29000"/>
            <a:ext cx="421585" cy="3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" y="4581128"/>
            <a:ext cx="421585" cy="3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static.tildacdn.com/tild6462-3837-4132-a538-333137393734/checkmark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" y="5589240"/>
            <a:ext cx="421585" cy="3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50247" y="6511222"/>
            <a:ext cx="893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4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8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8742" y="116632"/>
            <a:ext cx="8856983" cy="936104"/>
          </a:xfrm>
          <a:prstGeom prst="rect">
            <a:avLst/>
          </a:prstGeom>
          <a:noFill/>
          <a:ln w="28575">
            <a:noFill/>
          </a:ln>
        </p:spPr>
        <p:txBody>
          <a:bodyPr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Сибирского управления Ростехнадзора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поднадзорных предприятиях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9570" y="1196752"/>
            <a:ext cx="8083051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предостережений о недопустимости нарушения обязательных требований действующего законодательства без взаимодействия с юридическим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лицом;</a:t>
            </a:r>
          </a:p>
          <a:p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поднадзорных организаций об основных, наиболее часто встречающихся нарушениях, выявленных при проверках 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поднадзорных объектах путем размещения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на официальном интернет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сайте;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107504" y="1203694"/>
            <a:ext cx="79208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11966" y="2483980"/>
            <a:ext cx="792088" cy="757666"/>
          </a:xfrm>
          <a:prstGeom prst="rightArrow">
            <a:avLst>
              <a:gd name="adj1" fmla="val 50000"/>
              <a:gd name="adj2" fmla="val 59314"/>
            </a:avLst>
          </a:prstGeom>
          <a:solidFill>
            <a:schemeClr val="tx1">
              <a:lumMod val="75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990" y="-851236"/>
            <a:ext cx="3829119" cy="2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fsetan_emblema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" y="10209"/>
            <a:ext cx="696806" cy="7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11966" y="5889696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«Официальный сайт»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http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://www.usib.gosnadzor.ru</a:t>
            </a:r>
            <a:endParaRPr lang="ru-RU" sz="2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" name="Picture 3" descr="C:\Users\derksenod\Desktop\Подготовка к совещанию 25.10.2017\фото для подготовки слайдов\internet-explorer-9-11-535x5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79" y="583714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derksenod\Desktop\Новая папка\материалы к слайдам\site-rb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991757"/>
            <a:ext cx="1350295" cy="6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3548" y="4365104"/>
            <a:ext cx="8028892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государственными инспекторами отдела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за объектами  трубопроводного транспорта,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газопотребления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газораспределения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выдано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предостережений и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предупреждений.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89081" y="6477137"/>
            <a:ext cx="893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5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Users\derksenod\Desktop\по диаграммам\фоны\Fashion-Puzzle-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08" y="-1"/>
            <a:ext cx="1897496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904656" cy="5040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Авария в г. Омск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" y="1282452"/>
            <a:ext cx="561933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669456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10.09.2018 г. – АО «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Омскгазстройэксплуатация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" y="3920696"/>
            <a:ext cx="5641914" cy="287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5299" y="1412776"/>
            <a:ext cx="34222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Сторонней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 проводились земляные работы по прокладке кабеля открытым способом. В ходе производства работ, навесным оборудованием трактора, был повреждён магистральный газопровод «Газопровод-отвод от ГРС-4 г. Омска - п. Речной Омского района до ГРС в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Таврическое» диаметром 325 мм, толщиной стенки 8 мм,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5,5 МПа с последующим выходом газа в атмосферу. Воспламенения газа не произошло. Пострадавших лиц нет.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  причинами аварии стало отсутствие опознавательного знака на углу поворота магистрального газопровода-отвода в соответствии с фактическим местоположением угла поворота, а так же, что строительная организация производила земляные работы в отсутствии представителя эксплуатирующей организации без письменного уведомления не позднее чем за 5 рабочих дней до начала производства работ.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05009" y="6521866"/>
            <a:ext cx="893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6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2826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spc="-5" dirty="0" smtClean="0">
                <a:latin typeface="Times New Roman"/>
                <a:ea typeface="Times New Roman"/>
              </a:rPr>
              <a:t>Основные причины аварий: </a:t>
            </a:r>
            <a:endParaRPr lang="ru-RU" sz="24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980728"/>
            <a:ext cx="8229600" cy="54726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635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spc="-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результатам анализа аварий, произошедших на объектах </a:t>
            </a:r>
            <a:r>
              <a:rPr lang="ru-RU" sz="2000" spc="-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газопотребления</a:t>
            </a:r>
            <a:r>
              <a:rPr lang="ru-RU" sz="2000" spc="-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2015-2018 установлено, что основными причинами аварий </a:t>
            </a:r>
            <a:r>
              <a:rPr lang="ru-RU" sz="2000" spc="-5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стали: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14350" marR="635" indent="-51435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spc="-5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Повреждения </a:t>
            </a:r>
            <a:r>
              <a:rPr lang="ru-RU" sz="2000" spc="-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подземных газопроводов в результате производства земляных работ в охранной зоне в связи с несвоевременным вызовом представителя эксплуатирующей организации на место и проведения работ по определению месторасположения газопровода </a:t>
            </a:r>
            <a:r>
              <a:rPr lang="ru-RU" sz="2000" spc="-5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шурфовкой</a:t>
            </a:r>
            <a:r>
              <a:rPr lang="ru-RU" sz="2000" spc="-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присутствии представителя эксплуатирующей </a:t>
            </a:r>
            <a:r>
              <a:rPr lang="ru-RU" sz="2000" spc="-5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организации.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14350" marR="635" indent="-51435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spc="-5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Повреждения </a:t>
            </a:r>
            <a:r>
              <a:rPr lang="ru-RU" sz="2000" spc="-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надземных газопроводов техникой в результате  проведения работ в охранной зоне </a:t>
            </a:r>
            <a:r>
              <a:rPr lang="ru-RU" sz="2000" spc="-5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газопровода.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14350" marR="635" indent="-51435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spc="-5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Утечка </a:t>
            </a:r>
            <a:r>
              <a:rPr lang="ru-RU" sz="2000" spc="-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газа из газопровода в результате разрушения газопровода по сварному </a:t>
            </a:r>
            <a:r>
              <a:rPr lang="ru-RU" sz="2000" spc="-5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стыку.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14350" marR="635" indent="-51435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spc="-5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Взрыв </a:t>
            </a:r>
            <a:r>
              <a:rPr lang="ru-RU" sz="2000" spc="-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помещении котельной в результате несвоевременного технического обслуживания </a:t>
            </a:r>
            <a:r>
              <a:rPr lang="ru-RU" sz="2000" spc="-5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оборудования.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514350" marR="635" indent="-514350" algn="jus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2000" spc="-5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Отсутствием </a:t>
            </a:r>
            <a:r>
              <a:rPr lang="ru-RU" sz="2000" spc="-5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должного контроля за резервуарной установкой со стороны эксплуатирующей организации</a:t>
            </a:r>
            <a:r>
              <a:rPr lang="ru-RU" sz="2000" spc="-5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79" y="0"/>
            <a:ext cx="684735" cy="74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863" y="6488668"/>
            <a:ext cx="893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7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7512" y="7775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усилению контроля за соблюдением требований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при эксплуатации систем газораспределения и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газопотребления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558" y="1035337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требовательность к готовности аварийно-диспетчерских служб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тренировочные занятия по локализации и ликвидации возможных аварий с отработкой взаимодействия со службами других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ведомств;</a:t>
            </a:r>
          </a:p>
          <a:p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пересмотреть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внести необходимые изменения в планы о локализации и ликвидации возможных аварий на объектах газораспределения и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газопотребления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проведением строительно-монтажных (в том числе земляных) работ в охранных зонах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газопроводов;</a:t>
            </a:r>
          </a:p>
          <a:p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обходов подземных и надземных газопроводов в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месяц;</a:t>
            </a:r>
          </a:p>
          <a:p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технического обслуживания и эксплуатацию систем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газопотребления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газораспределения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116-ФЗ от 20.06.1997г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промышленной безопасности опасных производственных объектов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допускать нарушения производственным персоналом инструкций по безопасному проведению работ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модернизации технологических процессов и замене физически изношенного и морально устаревшего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оборудования;</a:t>
            </a:r>
          </a:p>
          <a:p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внедрять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предприятиях системы телеметрии, телемеханики и автоматизации технологических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процессов;</a:t>
            </a:r>
          </a:p>
          <a:p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выдаче разрешения на производство земляных работ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уведомлять газораспределительные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</a:p>
          <a:p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патрулирование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сетей для своевременного предотвращения несанкционированного производства работ в охранных зонах своих сетей.</a:t>
            </a:r>
          </a:p>
        </p:txBody>
      </p:sp>
      <p:pic>
        <p:nvPicPr>
          <p:cNvPr id="4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5" y="1023438"/>
            <a:ext cx="342368" cy="37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0" y="1409880"/>
            <a:ext cx="342368" cy="37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0" y="1916832"/>
            <a:ext cx="342368" cy="37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7" y="2420888"/>
            <a:ext cx="342368" cy="37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0" y="2924944"/>
            <a:ext cx="342368" cy="37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5" y="3297689"/>
            <a:ext cx="342368" cy="37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7" y="4005064"/>
            <a:ext cx="342368" cy="37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7" y="4380621"/>
            <a:ext cx="342368" cy="37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25" y="4941168"/>
            <a:ext cx="342368" cy="37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7" y="5297764"/>
            <a:ext cx="342368" cy="37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erksenod\Desktop\Новая папка\материалы к слайдам\kalite-politikamiz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0" y="5805264"/>
            <a:ext cx="342368" cy="37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1863" y="6488668"/>
            <a:ext cx="893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8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589"/>
            <a:ext cx="8496944" cy="4926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Границы охранной зоны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Зуев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7" y="1196752"/>
            <a:ext cx="828092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logok.org/wp-content/uploads/2015/03/Aeroflo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891480"/>
            <a:ext cx="3829119" cy="28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fsetan_emblema2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041"/>
            <a:ext cx="648072" cy="73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863" y="6488668"/>
            <a:ext cx="893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9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3" y="1196750"/>
            <a:ext cx="3566763" cy="864097"/>
          </a:xfrm>
          <a:prstGeom prst="rect">
            <a:avLst/>
          </a:prstGeom>
          <a:solidFill>
            <a:srgbClr val="ECF2FA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6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876</TotalTime>
  <Words>925</Words>
  <Application>Microsoft Office PowerPoint</Application>
  <PresentationFormat>Экран (4:3)</PresentationFormat>
  <Paragraphs>152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Tradeshow</vt:lpstr>
      <vt:lpstr>Презентация PowerPoint</vt:lpstr>
      <vt:lpstr>Презентация PowerPoint</vt:lpstr>
      <vt:lpstr>Показатели  надзорной деятельности  за 9 месяцев 2018 года</vt:lpstr>
      <vt:lpstr>Наиболее часто выявляемые нарушения</vt:lpstr>
      <vt:lpstr>Презентация PowerPoint</vt:lpstr>
      <vt:lpstr>Авария в г. Омск</vt:lpstr>
      <vt:lpstr>Основные причины аварий: </vt:lpstr>
      <vt:lpstr>Презентация PowerPoint</vt:lpstr>
      <vt:lpstr>Границы охранной зоны</vt:lpstr>
      <vt:lpstr>Презентация PowerPoint</vt:lpstr>
      <vt:lpstr>Примеры нарушения охранных зон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Дерксен Ольга Дмитриевна</dc:creator>
  <cp:lastModifiedBy>Дерксен Ольга Дмитриевна</cp:lastModifiedBy>
  <cp:revision>45</cp:revision>
  <cp:lastPrinted>2018-08-29T03:42:11Z</cp:lastPrinted>
  <dcterms:created xsi:type="dcterms:W3CDTF">2018-08-28T01:49:55Z</dcterms:created>
  <dcterms:modified xsi:type="dcterms:W3CDTF">2018-11-29T01:26:47Z</dcterms:modified>
</cp:coreProperties>
</file>